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media1.mp4" ContentType="video/unknown"/>
  <Override PartName="/ppt/media/image3.jpeg" ContentType="image/jpeg"/>
  <Override PartName="/ppt/media/image4.jpeg" ContentType="image/jpeg"/>
  <Override PartName="/ppt/media/image5.jpeg" ContentType="image/jpeg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media/media7.mp4" ContentType="video/unknown"/>
  <Override PartName="/ppt/media/media8.mp4" ContentType="video/unknown"/>
  <Override PartName="/ppt/media/media9.mp4" ContentType="video/unknown"/>
  <Override PartName="/ppt/media/media10.mp4" ContentType="video/unknown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597FC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 b="def" i="def"/>
      <a:tcStyle>
        <a:tcBdr/>
        <a:fill>
          <a:solidFill>
            <a:srgbClr val="E7EDE7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 b="def" i="def"/>
      <a:tcStyle>
        <a:tcBdr/>
        <a:fill>
          <a:solidFill>
            <a:srgbClr val="E9E8F4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4833937" y="7072311"/>
            <a:ext cx="14716127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Nivel de texto 1…"/>
          <p:cNvSpPr txBox="1"/>
          <p:nvPr>
            <p:ph type="body" sz="quarter" idx="1"/>
          </p:nvPr>
        </p:nvSpPr>
        <p:spPr>
          <a:xfrm>
            <a:off x="4833937" y="8947546"/>
            <a:ext cx="14716127" cy="6607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818815" indent="-374314" algn="ctr">
              <a:spcBef>
                <a:spcPts val="0"/>
              </a:spcBef>
              <a:defRPr i="1" sz="3200"/>
            </a:lvl2pPr>
            <a:lvl3pPr marL="1263315" indent="-374315" algn="ctr">
              <a:spcBef>
                <a:spcPts val="0"/>
              </a:spcBef>
              <a:defRPr i="1" sz="3200"/>
            </a:lvl3pPr>
            <a:lvl4pPr marL="1707814" indent="-374314" algn="ctr">
              <a:spcBef>
                <a:spcPts val="0"/>
              </a:spcBef>
              <a:defRPr i="1" sz="3200"/>
            </a:lvl4pPr>
            <a:lvl5pPr marL="2152314" indent="-374314" algn="ctr">
              <a:spcBef>
                <a:spcPts val="0"/>
              </a:spcBef>
              <a:defRPr i="1" sz="3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4833937" y="6000750"/>
            <a:ext cx="14716128" cy="96440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3043534" y="0"/>
            <a:ext cx="18288003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sub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o del título"/>
          <p:cNvSpPr txBox="1"/>
          <p:nvPr>
            <p:ph type="title"/>
          </p:nvPr>
        </p:nvSpPr>
        <p:spPr>
          <a:xfrm>
            <a:off x="3548062" y="2875358"/>
            <a:ext cx="17287877" cy="4554142"/>
          </a:xfrm>
          <a:prstGeom prst="rect">
            <a:avLst/>
          </a:prstGeom>
        </p:spPr>
        <p:txBody>
          <a:bodyPr anchor="b"/>
          <a:lstStyle>
            <a:lvl1pPr>
              <a:defRPr cap="all" sz="10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18" name="Nivel de texto 1…"/>
          <p:cNvSpPr txBox="1"/>
          <p:nvPr>
            <p:ph type="body" sz="quarter" idx="1"/>
          </p:nvPr>
        </p:nvSpPr>
        <p:spPr>
          <a:xfrm>
            <a:off x="3548062" y="7411639"/>
            <a:ext cx="17287877" cy="182165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9" name="Número de diapositiva"/>
          <p:cNvSpPr txBox="1"/>
          <p:nvPr>
            <p:ph type="sldNum" sz="quarter" idx="2"/>
          </p:nvPr>
        </p:nvSpPr>
        <p:spPr>
          <a:xfrm>
            <a:off x="11952883" y="13037343"/>
            <a:ext cx="460375" cy="498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5325069" y="928687"/>
            <a:ext cx="13722212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el título"/>
          <p:cNvSpPr txBox="1"/>
          <p:nvPr>
            <p:ph type="title"/>
          </p:nvPr>
        </p:nvSpPr>
        <p:spPr>
          <a:xfrm>
            <a:off x="4833937" y="9447609"/>
            <a:ext cx="14716127" cy="2000252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2" name="Nivel de texto 1…"/>
          <p:cNvSpPr txBox="1"/>
          <p:nvPr>
            <p:ph type="body" sz="quarter" idx="1"/>
          </p:nvPr>
        </p:nvSpPr>
        <p:spPr>
          <a:xfrm>
            <a:off x="4833937" y="11519296"/>
            <a:ext cx="14716127" cy="158948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/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495607" y="898478"/>
            <a:ext cx="7489367" cy="115550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el título"/>
          <p:cNvSpPr txBox="1"/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Nivel de texto 1…"/>
          <p:cNvSpPr txBox="1"/>
          <p:nvPr>
            <p:ph type="body" sz="quarter" idx="1"/>
          </p:nvPr>
        </p:nvSpPr>
        <p:spPr>
          <a:xfrm>
            <a:off x="4387453" y="6697264"/>
            <a:ext cx="7500939" cy="578644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Nivel de texto 1…"/>
          <p:cNvSpPr txBox="1"/>
          <p:nvPr>
            <p:ph type="body" idx="1"/>
          </p:nvPr>
        </p:nvSpPr>
        <p:spPr>
          <a:xfrm>
            <a:off x="4387453" y="3643312"/>
            <a:ext cx="15609094" cy="884039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12495609" y="3643312"/>
            <a:ext cx="7500939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Nivel de texto 1…"/>
          <p:cNvSpPr txBox="1"/>
          <p:nvPr>
            <p:ph type="body" sz="quarter" idx="1"/>
          </p:nvPr>
        </p:nvSpPr>
        <p:spPr>
          <a:xfrm>
            <a:off x="4387453" y="3643312"/>
            <a:ext cx="7500939" cy="8840393"/>
          </a:xfrm>
          <a:prstGeom prst="rect">
            <a:avLst/>
          </a:prstGeom>
        </p:spPr>
        <p:txBody>
          <a:bodyPr/>
          <a:lstStyle>
            <a:lvl1pPr marL="465363" indent="-465363">
              <a:spcBef>
                <a:spcPts val="4500"/>
              </a:spcBef>
              <a:defRPr sz="3800"/>
            </a:lvl1pPr>
            <a:lvl2pPr marL="808263" indent="-465363">
              <a:spcBef>
                <a:spcPts val="4500"/>
              </a:spcBef>
              <a:defRPr sz="3800"/>
            </a:lvl2pPr>
            <a:lvl3pPr marL="1354364" indent="-465364">
              <a:spcBef>
                <a:spcPts val="4500"/>
              </a:spcBef>
              <a:defRPr sz="3800"/>
            </a:lvl3pPr>
            <a:lvl4pPr marL="1798864" indent="-465364">
              <a:spcBef>
                <a:spcPts val="4500"/>
              </a:spcBef>
              <a:defRPr sz="3800"/>
            </a:lvl4pPr>
            <a:lvl5pPr marL="2243364" indent="-465364">
              <a:spcBef>
                <a:spcPts val="4500"/>
              </a:spcBef>
              <a:defRPr sz="3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/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513467" y="6983014"/>
            <a:ext cx="7500941" cy="54828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513467" y="892967"/>
            <a:ext cx="7500941" cy="54828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4387453" y="892967"/>
            <a:ext cx="7500939" cy="115728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4387453" y="357186"/>
            <a:ext cx="15609094" cy="303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3610166" y="3962400"/>
            <a:ext cx="9550401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1935814" y="13019484"/>
            <a:ext cx="494513" cy="5111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08263" marR="0" indent="-608263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052762" marR="0" indent="-608263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497262" marR="0" indent="-608262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941763" marR="0" indent="-608263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386263" marR="0" indent="-608263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830763" marR="0" indent="-608263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75262" marR="0" indent="-608263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719762" marR="0" indent="-608263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64262" marR="0" indent="-608262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0.png"/><Relationship Id="rId5" Type="http://schemas.openxmlformats.org/officeDocument/2006/relationships/video" Target="../media/media4.mp4"/><Relationship Id="rId6" Type="http://schemas.microsoft.com/office/2007/relationships/media" Target="../media/media4.mp4"/><Relationship Id="rId7" Type="http://schemas.openxmlformats.org/officeDocument/2006/relationships/image" Target="../media/image1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12.png"/><Relationship Id="rId5" Type="http://schemas.openxmlformats.org/officeDocument/2006/relationships/video" Target="../media/media6.mp4"/><Relationship Id="rId6" Type="http://schemas.microsoft.com/office/2007/relationships/media" Target="../media/media6.mp4"/><Relationship Id="rId7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14.png"/><Relationship Id="rId5" Type="http://schemas.openxmlformats.org/officeDocument/2006/relationships/video" Target="../media/media8.mp4"/><Relationship Id="rId6" Type="http://schemas.microsoft.com/office/2007/relationships/media" Target="../media/media8.mp4"/><Relationship Id="rId7" Type="http://schemas.openxmlformats.org/officeDocument/2006/relationships/image" Target="../media/image1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9.mp4"/><Relationship Id="rId3" Type="http://schemas.microsoft.com/office/2007/relationships/media" Target="../media/media9.mp4"/><Relationship Id="rId4" Type="http://schemas.openxmlformats.org/officeDocument/2006/relationships/image" Target="../media/image16.png"/><Relationship Id="rId5" Type="http://schemas.openxmlformats.org/officeDocument/2006/relationships/video" Target="../media/media10.mp4"/><Relationship Id="rId6" Type="http://schemas.microsoft.com/office/2007/relationships/media" Target="../media/media10.mp4"/><Relationship Id="rId7" Type="http://schemas.openxmlformats.org/officeDocument/2006/relationships/image" Target="../media/image1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9"/>
          <p:cNvSpPr txBox="1"/>
          <p:nvPr>
            <p:ph type="ctrTitle"/>
          </p:nvPr>
        </p:nvSpPr>
        <p:spPr>
          <a:xfrm>
            <a:off x="1353191" y="4507863"/>
            <a:ext cx="21677618" cy="1802093"/>
          </a:xfrm>
          <a:prstGeom prst="rect">
            <a:avLst/>
          </a:prstGeom>
          <a:effectLst>
            <a:outerShdw sx="100000" sy="100000" kx="0" ky="0" algn="b" rotWithShape="0" blurRad="88900" dist="25400" dir="540000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10500"/>
            </a:lvl1pPr>
          </a:lstStyle>
          <a:p>
            <a:pPr/>
            <a:r>
              <a:t>Creando aplicaciones nativas con</a:t>
            </a:r>
          </a:p>
        </p:txBody>
      </p:sp>
      <p:pic>
        <p:nvPicPr>
          <p:cNvPr id="129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6129" y="6350999"/>
            <a:ext cx="7636223" cy="40090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pic>
        <p:nvPicPr>
          <p:cNvPr id="130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6685" y="7015229"/>
            <a:ext cx="2680375" cy="268037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&amp;"/>
          <p:cNvSpPr txBox="1"/>
          <p:nvPr/>
        </p:nvSpPr>
        <p:spPr>
          <a:xfrm>
            <a:off x="10813577" y="7483879"/>
            <a:ext cx="1045019" cy="174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105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&amp;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Captura de pantalla 2017-09-24 a las 2.42.29.png" descr="Captura de pantalla 2017-09-24 a las 2.42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3083" y="3129164"/>
            <a:ext cx="10332763" cy="8080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Captura de pantalla 2017-09-24 a las 2.43.42.png" descr="Captura de pantalla 2017-09-24 a las 2.43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6905" y="3129164"/>
            <a:ext cx="8580592" cy="808075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UX Markup"/>
          <p:cNvSpPr txBox="1"/>
          <p:nvPr/>
        </p:nvSpPr>
        <p:spPr>
          <a:xfrm>
            <a:off x="4436930" y="1358875"/>
            <a:ext cx="4705065" cy="123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7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UX Markup</a:t>
            </a:r>
          </a:p>
        </p:txBody>
      </p:sp>
      <p:sp>
        <p:nvSpPr>
          <p:cNvPr id="164" name="JavaScript"/>
          <p:cNvSpPr txBox="1"/>
          <p:nvPr/>
        </p:nvSpPr>
        <p:spPr>
          <a:xfrm>
            <a:off x="15895568" y="1358875"/>
            <a:ext cx="3823258" cy="123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7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165" name="EcmaScript 5.1"/>
          <p:cNvSpPr txBox="1"/>
          <p:nvPr/>
        </p:nvSpPr>
        <p:spPr>
          <a:xfrm>
            <a:off x="15831699" y="11477649"/>
            <a:ext cx="3951002" cy="8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EcmaScript 5.1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58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/>
          <a:p>
            <a:pPr/>
            <a:r>
              <a:t>¿Cómo funciona Fuse?</a:t>
            </a:r>
          </a:p>
        </p:txBody>
      </p:sp>
      <p:sp>
        <p:nvSpPr>
          <p:cNvPr id="168" name="Shape 159"/>
          <p:cNvSpPr txBox="1"/>
          <p:nvPr>
            <p:ph type="body" idx="1"/>
          </p:nvPr>
        </p:nvSpPr>
        <p:spPr>
          <a:xfrm>
            <a:off x="3993381" y="3807173"/>
            <a:ext cx="16397238" cy="8530529"/>
          </a:xfrm>
          <a:prstGeom prst="rect">
            <a:avLst/>
          </a:prstGeom>
        </p:spPr>
        <p:txBody>
          <a:bodyPr/>
          <a:lstStyle/>
          <a:p>
            <a:pPr marL="452626" indent="-452626" defTabSz="813314">
              <a:spcBef>
                <a:spcPts val="4300"/>
              </a:spcBef>
              <a:defRPr sz="3600"/>
            </a:pPr>
            <a:r>
              <a:t>En la parte lógica de la aplicación, Fuse utiliza un framework JavaScript llamada FuseJS (sí, se rompieron la cabeza con el nombre).</a:t>
            </a:r>
          </a:p>
          <a:p>
            <a:pPr lvl="1" marL="792097" indent="-452626" defTabSz="813314">
              <a:spcBef>
                <a:spcPts val="4300"/>
              </a:spcBef>
              <a:defRPr sz="3600"/>
            </a:pPr>
            <a:r>
              <a:t>CommonJS</a:t>
            </a:r>
          </a:p>
          <a:p>
            <a:pPr lvl="1" marL="792097" indent="-452626" defTabSz="813314">
              <a:spcBef>
                <a:spcPts val="4300"/>
              </a:spcBef>
              <a:defRPr sz="3600"/>
            </a:pPr>
            <a:r>
              <a:t>Se comparte el mismo código tanto para iOS como para Android.</a:t>
            </a:r>
          </a:p>
          <a:p>
            <a:pPr lvl="1" marL="792097" indent="-452626" defTabSz="813314">
              <a:spcBef>
                <a:spcPts val="4300"/>
              </a:spcBef>
              <a:defRPr sz="3600"/>
            </a:pPr>
            <a:r>
              <a:t>No se compila a ningún otro lenguaje, utiliza el motor V8 y de esta forma aprovecha todas las ventajas de JavaScript.</a:t>
            </a:r>
          </a:p>
          <a:p>
            <a:pPr lvl="1" marL="792097" indent="-452626" defTabSz="813314">
              <a:spcBef>
                <a:spcPts val="4300"/>
              </a:spcBef>
              <a:defRPr sz="3600"/>
            </a:pPr>
            <a:r>
              <a:t>Utiliza Observable para Data Binding, veremos más adelante un poco de más detalle.</a:t>
            </a:r>
          </a:p>
          <a:p>
            <a:pPr marL="452626" indent="-452626" defTabSz="813314">
              <a:spcBef>
                <a:spcPts val="4300"/>
              </a:spcBef>
              <a:defRPr sz="3600"/>
            </a:pPr>
            <a:r>
              <a:t>Se puede incorporar código de otros lenguajes como Uno, Java, Objective-C, etc.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 2016-10-19 at 4.52.54 PM.png" descr="Image 2016-10-19 at 4.52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1672" y="-13848"/>
            <a:ext cx="24787344" cy="13743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61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>
            <a:lvl1pPr defTabSz="755807">
              <a:defRPr sz="10200"/>
            </a:lvl1pPr>
          </a:lstStyle>
          <a:p>
            <a:pPr/>
            <a:r>
              <a:t>¿Qué mola tanto de Fuse?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63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>
            <a:lvl1pPr defTabSz="755807">
              <a:defRPr sz="10200"/>
            </a:lvl1pPr>
          </a:lstStyle>
          <a:p>
            <a:pPr/>
            <a:r>
              <a:t>¿Qué mola tanto de Fuse?</a:t>
            </a:r>
          </a:p>
        </p:txBody>
      </p:sp>
      <p:sp>
        <p:nvSpPr>
          <p:cNvPr id="175" name="Shape 164"/>
          <p:cNvSpPr txBox="1"/>
          <p:nvPr>
            <p:ph type="body" sz="quarter" idx="1"/>
          </p:nvPr>
        </p:nvSpPr>
        <p:spPr>
          <a:xfrm>
            <a:off x="4764068" y="4438160"/>
            <a:ext cx="14855862" cy="137065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Workflow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66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>
            <a:lvl1pPr defTabSz="755807">
              <a:defRPr sz="10200"/>
            </a:lvl1pPr>
          </a:lstStyle>
          <a:p>
            <a:pPr/>
            <a:r>
              <a:t>¿Qué mola tanto de Fuse?</a:t>
            </a:r>
          </a:p>
        </p:txBody>
      </p:sp>
      <p:pic>
        <p:nvPicPr>
          <p:cNvPr id="178" name="live-code.mp4" descr="live-cod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048000" y="6853694"/>
            <a:ext cx="18288002" cy="685259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67"/>
          <p:cNvSpPr txBox="1"/>
          <p:nvPr>
            <p:ph type="body" sz="quarter" idx="1"/>
          </p:nvPr>
        </p:nvSpPr>
        <p:spPr>
          <a:xfrm>
            <a:off x="4764068" y="4438160"/>
            <a:ext cx="14855862" cy="137065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Workflow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9999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70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>
            <a:lvl1pPr defTabSz="755807">
              <a:defRPr sz="10200"/>
            </a:lvl1pPr>
          </a:lstStyle>
          <a:p>
            <a:pPr/>
            <a:r>
              <a:t>¿Qué mola tanto de Fuse?</a:t>
            </a:r>
          </a:p>
        </p:txBody>
      </p:sp>
      <p:sp>
        <p:nvSpPr>
          <p:cNvPr id="182" name="Shape 171"/>
          <p:cNvSpPr txBox="1"/>
          <p:nvPr>
            <p:ph type="body" sz="quarter" idx="1"/>
          </p:nvPr>
        </p:nvSpPr>
        <p:spPr>
          <a:xfrm>
            <a:off x="4764068" y="4438160"/>
            <a:ext cx="14855862" cy="137065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Es muy sencillo de aprender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73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>
            <a:lvl1pPr defTabSz="755807">
              <a:defRPr sz="10200"/>
            </a:lvl1pPr>
          </a:lstStyle>
          <a:p>
            <a:pPr/>
            <a:r>
              <a:t>¿Qué mola tanto de Fuse?</a:t>
            </a:r>
          </a:p>
        </p:txBody>
      </p:sp>
      <p:sp>
        <p:nvSpPr>
          <p:cNvPr id="185" name="Shape 174"/>
          <p:cNvSpPr txBox="1"/>
          <p:nvPr>
            <p:ph type="body" sz="quarter" idx="1"/>
          </p:nvPr>
        </p:nvSpPr>
        <p:spPr>
          <a:xfrm>
            <a:off x="4764068" y="4438160"/>
            <a:ext cx="14855862" cy="137065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Es muy sencillo de aprender</a:t>
            </a:r>
          </a:p>
        </p:txBody>
      </p:sp>
      <p:pic>
        <p:nvPicPr>
          <p:cNvPr id="186" name="sublime-full-width@2x.png" descr="sublime-full-width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413" y="7542790"/>
            <a:ext cx="22073174" cy="6203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70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>
            <a:lvl1pPr defTabSz="755807">
              <a:defRPr sz="10200"/>
            </a:lvl1pPr>
          </a:lstStyle>
          <a:p>
            <a:pPr/>
            <a:r>
              <a:t>¿Qué mola tanto de Fuse?</a:t>
            </a:r>
          </a:p>
        </p:txBody>
      </p:sp>
      <p:sp>
        <p:nvSpPr>
          <p:cNvPr id="189" name="Shape 171"/>
          <p:cNvSpPr txBox="1"/>
          <p:nvPr>
            <p:ph type="body" sz="quarter" idx="1"/>
          </p:nvPr>
        </p:nvSpPr>
        <p:spPr>
          <a:xfrm>
            <a:off x="3062170" y="5928643"/>
            <a:ext cx="18259660" cy="185871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5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Fácil de acceder a funciones nativas del sistema operativo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fusetools.com_.png" descr="fusetools.com_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4516" y="5835170"/>
            <a:ext cx="5734966" cy="301085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Local Notifications"/>
          <p:cNvSpPr txBox="1"/>
          <p:nvPr/>
        </p:nvSpPr>
        <p:spPr>
          <a:xfrm>
            <a:off x="631508" y="868363"/>
            <a:ext cx="4121785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Local Notifications</a:t>
            </a:r>
          </a:p>
        </p:txBody>
      </p:sp>
      <p:sp>
        <p:nvSpPr>
          <p:cNvPr id="193" name="Push Notifications"/>
          <p:cNvSpPr txBox="1"/>
          <p:nvPr/>
        </p:nvSpPr>
        <p:spPr>
          <a:xfrm>
            <a:off x="13003213" y="2951163"/>
            <a:ext cx="4105275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Push Notifications</a:t>
            </a:r>
          </a:p>
        </p:txBody>
      </p:sp>
      <p:sp>
        <p:nvSpPr>
          <p:cNvPr id="194" name="FileSystem"/>
          <p:cNvSpPr txBox="1"/>
          <p:nvPr/>
        </p:nvSpPr>
        <p:spPr>
          <a:xfrm>
            <a:off x="8939212" y="2773363"/>
            <a:ext cx="2517775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FileSystem</a:t>
            </a:r>
          </a:p>
        </p:txBody>
      </p:sp>
      <p:sp>
        <p:nvSpPr>
          <p:cNvPr id="195" name="Lifecycle"/>
          <p:cNvSpPr txBox="1"/>
          <p:nvPr/>
        </p:nvSpPr>
        <p:spPr>
          <a:xfrm>
            <a:off x="1442403" y="2773363"/>
            <a:ext cx="1991994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Lifecycle</a:t>
            </a:r>
          </a:p>
        </p:txBody>
      </p:sp>
      <p:sp>
        <p:nvSpPr>
          <p:cNvPr id="196" name="InterApp"/>
          <p:cNvSpPr txBox="1"/>
          <p:nvPr/>
        </p:nvSpPr>
        <p:spPr>
          <a:xfrm>
            <a:off x="5442903" y="3789363"/>
            <a:ext cx="2068195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InterApp</a:t>
            </a:r>
          </a:p>
        </p:txBody>
      </p:sp>
      <p:sp>
        <p:nvSpPr>
          <p:cNvPr id="197" name="Environment"/>
          <p:cNvSpPr txBox="1"/>
          <p:nvPr/>
        </p:nvSpPr>
        <p:spPr>
          <a:xfrm>
            <a:off x="20631150" y="2951163"/>
            <a:ext cx="298450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Environment</a:t>
            </a:r>
          </a:p>
        </p:txBody>
      </p:sp>
      <p:sp>
        <p:nvSpPr>
          <p:cNvPr id="198" name="Phone Call"/>
          <p:cNvSpPr txBox="1"/>
          <p:nvPr/>
        </p:nvSpPr>
        <p:spPr>
          <a:xfrm>
            <a:off x="14391005" y="614361"/>
            <a:ext cx="251079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Phone Call</a:t>
            </a:r>
          </a:p>
        </p:txBody>
      </p:sp>
      <p:sp>
        <p:nvSpPr>
          <p:cNvPr id="199" name="Share"/>
          <p:cNvSpPr txBox="1"/>
          <p:nvPr/>
        </p:nvSpPr>
        <p:spPr>
          <a:xfrm>
            <a:off x="18244503" y="4119563"/>
            <a:ext cx="1407795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Share</a:t>
            </a:r>
          </a:p>
        </p:txBody>
      </p:sp>
      <p:sp>
        <p:nvSpPr>
          <p:cNvPr id="200" name="Camera"/>
          <p:cNvSpPr txBox="1"/>
          <p:nvPr/>
        </p:nvSpPr>
        <p:spPr>
          <a:xfrm>
            <a:off x="4824413" y="2062163"/>
            <a:ext cx="1831975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Camera</a:t>
            </a:r>
          </a:p>
        </p:txBody>
      </p:sp>
      <p:sp>
        <p:nvSpPr>
          <p:cNvPr id="201" name="Lifecycle"/>
          <p:cNvSpPr txBox="1"/>
          <p:nvPr/>
        </p:nvSpPr>
        <p:spPr>
          <a:xfrm>
            <a:off x="11526203" y="1325563"/>
            <a:ext cx="1991994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Lifecycle</a:t>
            </a:r>
          </a:p>
        </p:txBody>
      </p:sp>
      <p:sp>
        <p:nvSpPr>
          <p:cNvPr id="202" name="GeoLocation"/>
          <p:cNvSpPr txBox="1"/>
          <p:nvPr/>
        </p:nvSpPr>
        <p:spPr>
          <a:xfrm>
            <a:off x="20465415" y="868363"/>
            <a:ext cx="285877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GeoLocation</a:t>
            </a:r>
          </a:p>
        </p:txBody>
      </p:sp>
      <p:sp>
        <p:nvSpPr>
          <p:cNvPr id="203" name="Vibration"/>
          <p:cNvSpPr txBox="1"/>
          <p:nvPr/>
        </p:nvSpPr>
        <p:spPr>
          <a:xfrm>
            <a:off x="17651412" y="2062163"/>
            <a:ext cx="2154555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Vibration</a:t>
            </a:r>
          </a:p>
        </p:txBody>
      </p:sp>
      <p:sp>
        <p:nvSpPr>
          <p:cNvPr id="204" name="CameraRoll"/>
          <p:cNvSpPr txBox="1"/>
          <p:nvPr/>
        </p:nvSpPr>
        <p:spPr>
          <a:xfrm>
            <a:off x="7194550" y="868363"/>
            <a:ext cx="267970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CameraRoll</a:t>
            </a:r>
          </a:p>
        </p:txBody>
      </p:sp>
      <p:sp>
        <p:nvSpPr>
          <p:cNvPr id="205" name="Native View"/>
          <p:cNvSpPr txBox="1"/>
          <p:nvPr/>
        </p:nvSpPr>
        <p:spPr>
          <a:xfrm>
            <a:off x="1766888" y="4678363"/>
            <a:ext cx="2714625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Native View</a:t>
            </a:r>
          </a:p>
        </p:txBody>
      </p:sp>
      <p:sp>
        <p:nvSpPr>
          <p:cNvPr id="206" name="Contacts"/>
          <p:cNvSpPr txBox="1"/>
          <p:nvPr/>
        </p:nvSpPr>
        <p:spPr>
          <a:xfrm>
            <a:off x="1433195" y="9859963"/>
            <a:ext cx="201041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Contacts</a:t>
            </a:r>
          </a:p>
        </p:txBody>
      </p:sp>
      <p:sp>
        <p:nvSpPr>
          <p:cNvPr id="207" name="Device"/>
          <p:cNvSpPr txBox="1"/>
          <p:nvPr/>
        </p:nvSpPr>
        <p:spPr>
          <a:xfrm>
            <a:off x="4935220" y="11561763"/>
            <a:ext cx="161036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Device</a:t>
            </a:r>
          </a:p>
        </p:txBody>
      </p:sp>
      <p:sp>
        <p:nvSpPr>
          <p:cNvPr id="208" name="Motion iOS"/>
          <p:cNvSpPr txBox="1"/>
          <p:nvPr/>
        </p:nvSpPr>
        <p:spPr>
          <a:xfrm>
            <a:off x="6798945" y="10113963"/>
            <a:ext cx="263271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Motion iOS</a:t>
            </a:r>
          </a:p>
        </p:txBody>
      </p:sp>
      <p:sp>
        <p:nvSpPr>
          <p:cNvPr id="209" name="Gallery"/>
          <p:cNvSpPr txBox="1"/>
          <p:nvPr/>
        </p:nvSpPr>
        <p:spPr>
          <a:xfrm>
            <a:off x="10610533" y="10901361"/>
            <a:ext cx="1689735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Gallery</a:t>
            </a:r>
          </a:p>
        </p:txBody>
      </p:sp>
      <p:sp>
        <p:nvSpPr>
          <p:cNvPr id="210" name="SQLite"/>
          <p:cNvSpPr txBox="1"/>
          <p:nvPr/>
        </p:nvSpPr>
        <p:spPr>
          <a:xfrm>
            <a:off x="13564553" y="11383961"/>
            <a:ext cx="1572895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SQLite</a:t>
            </a:r>
          </a:p>
        </p:txBody>
      </p:sp>
      <p:sp>
        <p:nvSpPr>
          <p:cNvPr id="211" name="Touch ID iOS"/>
          <p:cNvSpPr txBox="1"/>
          <p:nvPr/>
        </p:nvSpPr>
        <p:spPr>
          <a:xfrm>
            <a:off x="14876145" y="9926637"/>
            <a:ext cx="291211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Touch ID iOS</a:t>
            </a:r>
          </a:p>
        </p:txBody>
      </p:sp>
      <p:sp>
        <p:nvSpPr>
          <p:cNvPr id="212" name="Background Service"/>
          <p:cNvSpPr txBox="1"/>
          <p:nvPr/>
        </p:nvSpPr>
        <p:spPr>
          <a:xfrm>
            <a:off x="16715105" y="11764963"/>
            <a:ext cx="446659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Background Service</a:t>
            </a:r>
          </a:p>
        </p:txBody>
      </p:sp>
      <p:sp>
        <p:nvSpPr>
          <p:cNvPr id="213" name="Toast"/>
          <p:cNvSpPr txBox="1"/>
          <p:nvPr/>
        </p:nvSpPr>
        <p:spPr>
          <a:xfrm>
            <a:off x="20788948" y="10113963"/>
            <a:ext cx="1246505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Toast</a:t>
            </a:r>
          </a:p>
        </p:txBody>
      </p:sp>
      <p:sp>
        <p:nvSpPr>
          <p:cNvPr id="214" name="Billing Android &amp; iOS"/>
          <p:cNvSpPr txBox="1"/>
          <p:nvPr/>
        </p:nvSpPr>
        <p:spPr>
          <a:xfrm>
            <a:off x="1111250" y="7040563"/>
            <a:ext cx="478790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Billing Android &amp; iOS</a:t>
            </a:r>
          </a:p>
        </p:txBody>
      </p:sp>
      <p:sp>
        <p:nvSpPr>
          <p:cNvPr id="215" name="Cordova Plugins"/>
          <p:cNvSpPr txBox="1"/>
          <p:nvPr/>
        </p:nvSpPr>
        <p:spPr>
          <a:xfrm>
            <a:off x="18484849" y="7040563"/>
            <a:ext cx="372237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Cordova Plugins</a:t>
            </a:r>
          </a:p>
        </p:txBody>
      </p:sp>
      <p:sp>
        <p:nvSpPr>
          <p:cNvPr id="216" name="WebView"/>
          <p:cNvSpPr txBox="1"/>
          <p:nvPr/>
        </p:nvSpPr>
        <p:spPr>
          <a:xfrm>
            <a:off x="9951630" y="4304266"/>
            <a:ext cx="2222500" cy="100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i="1">
                <a:solidFill>
                  <a:srgbClr val="000000">
                    <a:alpha val="25211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WebView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Estudiante de tercero de Ingeniería de Software…"/>
          <p:cNvSpPr txBox="1"/>
          <p:nvPr>
            <p:ph type="body" sz="quarter" idx="4294967295"/>
          </p:nvPr>
        </p:nvSpPr>
        <p:spPr>
          <a:xfrm>
            <a:off x="4365666" y="3697632"/>
            <a:ext cx="10781680" cy="1465086"/>
          </a:xfrm>
          <a:prstGeom prst="rect">
            <a:avLst/>
          </a:prstGeom>
        </p:spPr>
        <p:txBody>
          <a:bodyPr anchor="t"/>
          <a:lstStyle/>
          <a:p>
            <a:pPr marL="0" indent="0" defTabSz="290821">
              <a:spcBef>
                <a:spcPts val="0"/>
              </a:spcBef>
              <a:buSzTx/>
              <a:buNone/>
              <a:defRPr sz="4400">
                <a:latin typeface="Gill Sans"/>
                <a:ea typeface="Gill Sans"/>
                <a:cs typeface="Gill Sans"/>
                <a:sym typeface="Gill Sans"/>
              </a:defRPr>
            </a:pPr>
            <a:r>
              <a:t>E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studiante de tercero de Ingeniería de Software</a:t>
            </a:r>
            <a:endParaRPr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 defTabSz="290821">
              <a:spcBef>
                <a:spcPts val="0"/>
              </a:spcBef>
              <a:buSzTx/>
              <a:buNone/>
              <a:defRPr sz="4400">
                <a:latin typeface="Gill Sans"/>
                <a:ea typeface="Gill Sans"/>
                <a:cs typeface="Gill Sans"/>
                <a:sym typeface="Gill Sans"/>
              </a:defRPr>
            </a:pPr>
            <a:r>
              <a:t>A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mante de la programación web</a:t>
            </a:r>
          </a:p>
        </p:txBody>
      </p:sp>
      <p:sp>
        <p:nvSpPr>
          <p:cNvPr id="134" name="@SergioClebal"/>
          <p:cNvSpPr txBox="1"/>
          <p:nvPr/>
        </p:nvSpPr>
        <p:spPr>
          <a:xfrm>
            <a:off x="7406847" y="10164414"/>
            <a:ext cx="2631679" cy="60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 defTabSz="484702">
              <a:defRPr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@SergioClebal</a:t>
            </a:r>
          </a:p>
        </p:txBody>
      </p:sp>
      <p:sp>
        <p:nvSpPr>
          <p:cNvPr id="135" name="@Clebal"/>
          <p:cNvSpPr txBox="1"/>
          <p:nvPr/>
        </p:nvSpPr>
        <p:spPr>
          <a:xfrm>
            <a:off x="7272969" y="7700614"/>
            <a:ext cx="1603176" cy="60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 defTabSz="484702">
              <a:defRPr sz="3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@Clebal</a:t>
            </a:r>
          </a:p>
        </p:txBody>
      </p:sp>
      <p:pic>
        <p:nvPicPr>
          <p:cNvPr id="13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577366">
            <a:off x="6182045" y="7542245"/>
            <a:ext cx="916817" cy="91681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ergio Clebal"/>
          <p:cNvSpPr txBox="1"/>
          <p:nvPr/>
        </p:nvSpPr>
        <p:spPr>
          <a:xfrm>
            <a:off x="3633061" y="1297946"/>
            <a:ext cx="4804159" cy="1165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 sz="7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ergio</a:t>
            </a:r>
            <a:r>
              <a:t> C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lebal</a:t>
            </a:r>
          </a:p>
        </p:txBody>
      </p:sp>
      <p:pic>
        <p:nvPicPr>
          <p:cNvPr id="138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5988" y="9959988"/>
            <a:ext cx="1008930" cy="1008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hoto_2017-09-23_14-06-23.jpg" descr="photo_2017-09-23_14-06-2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77720" y="6396583"/>
            <a:ext cx="4804161" cy="5714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177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>
            <a:lvl1pPr defTabSz="755807">
              <a:defRPr sz="10200"/>
            </a:lvl1pPr>
          </a:lstStyle>
          <a:p>
            <a:pPr/>
            <a:r>
              <a:t>¿Qué mola tanto de Fuse?</a:t>
            </a:r>
          </a:p>
        </p:txBody>
      </p:sp>
      <p:sp>
        <p:nvSpPr>
          <p:cNvPr id="219" name="Shape 178"/>
          <p:cNvSpPr txBox="1"/>
          <p:nvPr>
            <p:ph type="body" idx="1"/>
          </p:nvPr>
        </p:nvSpPr>
        <p:spPr>
          <a:xfrm>
            <a:off x="3993381" y="2592735"/>
            <a:ext cx="16397238" cy="85305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 algn="ctr">
              <a:spcBef>
                <a:spcPts val="0"/>
              </a:spcBef>
              <a:buSzTx/>
              <a:buNone/>
              <a:defRPr b="1" sz="11200">
                <a:latin typeface="+mn-lt"/>
                <a:ea typeface="+mn-ea"/>
                <a:cs typeface="+mn-cs"/>
                <a:sym typeface="Helvetica"/>
              </a:defRPr>
            </a:pPr>
            <a:r>
              <a:t>Total control </a:t>
            </a:r>
          </a:p>
          <a:p>
            <a:pPr marL="0" indent="0" algn="ctr">
              <a:spcBef>
                <a:spcPts val="0"/>
              </a:spcBef>
              <a:buSzTx/>
              <a:buNone/>
              <a:defRPr b="1" sz="11200">
                <a:latin typeface="+mn-lt"/>
                <a:ea typeface="+mn-ea"/>
                <a:cs typeface="+mn-cs"/>
                <a:sym typeface="Helvetica"/>
              </a:defRPr>
            </a:pPr>
            <a:r>
              <a:t>del diseño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177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>
            <a:lvl1pPr defTabSz="755807">
              <a:defRPr sz="10200"/>
            </a:lvl1pPr>
          </a:lstStyle>
          <a:p>
            <a:pPr/>
            <a:r>
              <a:t>¿Qué mola tanto de Fuse?</a:t>
            </a:r>
          </a:p>
        </p:txBody>
      </p:sp>
      <p:sp>
        <p:nvSpPr>
          <p:cNvPr id="222" name="Shape 178"/>
          <p:cNvSpPr txBox="1"/>
          <p:nvPr>
            <p:ph type="body" idx="1"/>
          </p:nvPr>
        </p:nvSpPr>
        <p:spPr>
          <a:xfrm>
            <a:off x="3993381" y="2592735"/>
            <a:ext cx="16397238" cy="85305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 algn="ctr">
              <a:spcBef>
                <a:spcPts val="0"/>
              </a:spcBef>
              <a:buSzTx/>
              <a:buNone/>
              <a:defRPr b="1" sz="11200">
                <a:latin typeface="+mn-lt"/>
                <a:ea typeface="+mn-ea"/>
                <a:cs typeface="+mn-cs"/>
                <a:sym typeface="Helvetica"/>
              </a:defRPr>
            </a:pPr>
            <a:r>
              <a:t>Total control </a:t>
            </a:r>
          </a:p>
          <a:p>
            <a:pPr marL="0" indent="0" algn="ctr">
              <a:spcBef>
                <a:spcPts val="0"/>
              </a:spcBef>
              <a:buSzTx/>
              <a:buNone/>
              <a:defRPr b="1" sz="11200">
                <a:latin typeface="+mn-lt"/>
                <a:ea typeface="+mn-ea"/>
                <a:cs typeface="+mn-cs"/>
                <a:sym typeface="Helvetica"/>
              </a:defRPr>
            </a:pPr>
            <a:r>
              <a:t>del diseño</a:t>
            </a:r>
          </a:p>
        </p:txBody>
      </p:sp>
      <p:sp>
        <p:nvSpPr>
          <p:cNvPr id="223" name="(sin quebraderos de cabeza)"/>
          <p:cNvSpPr txBox="1"/>
          <p:nvPr/>
        </p:nvSpPr>
        <p:spPr>
          <a:xfrm>
            <a:off x="8967418" y="9497363"/>
            <a:ext cx="6449162" cy="727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spcBef>
                <a:spcPts val="4500"/>
              </a:spcBef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(sin quebraderos de cabeza)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177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>
            <a:lvl1pPr defTabSz="755807">
              <a:defRPr sz="10200"/>
            </a:lvl1pPr>
          </a:lstStyle>
          <a:p>
            <a:pPr/>
            <a:r>
              <a:t>¿Qué mola tanto de Fuse?</a:t>
            </a:r>
          </a:p>
        </p:txBody>
      </p:sp>
      <p:sp>
        <p:nvSpPr>
          <p:cNvPr id="226" name="Shape 178"/>
          <p:cNvSpPr txBox="1"/>
          <p:nvPr>
            <p:ph type="body" idx="1"/>
          </p:nvPr>
        </p:nvSpPr>
        <p:spPr>
          <a:xfrm>
            <a:off x="3993381" y="2592735"/>
            <a:ext cx="16397238" cy="85305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 algn="ctr">
              <a:spcBef>
                <a:spcPts val="0"/>
              </a:spcBef>
              <a:buSzTx/>
              <a:buNone/>
              <a:defRPr b="1" sz="11200">
                <a:latin typeface="+mn-lt"/>
                <a:ea typeface="+mn-ea"/>
                <a:cs typeface="+mn-cs"/>
                <a:sym typeface="Helvetica"/>
              </a:defRPr>
            </a:pPr>
            <a:r>
              <a:t>Sin cambios entre distintos dispositivos, SOs y versiones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review3.mp4" descr="preview3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22902" y="-2"/>
            <a:ext cx="7711397" cy="1371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example1.mp4" descr="example1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3873274" y="3022"/>
            <a:ext cx="7711852" cy="13709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4999" fill="hold"/>
                                        <p:tgtEl>
                                          <p:spTgt spid="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154999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236000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2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review4.mp4" descr="preview4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78242" y="-2757"/>
            <a:ext cx="7708717" cy="13721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review2.mp4" descr="preview2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4127502" y="-2"/>
            <a:ext cx="7711397" cy="13716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000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800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8333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231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review-2.mp4" descr="preview-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78242" y="2381"/>
            <a:ext cx="7708717" cy="13711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review-3.mp4" descr="preview-3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4127502" y="3425"/>
            <a:ext cx="7711397" cy="1370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6999" fill="hold"/>
                                        <p:tgtEl>
                                          <p:spTgt spid="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456999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534999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234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3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review-4.mp4" descr="preview-4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78242" y="20614"/>
            <a:ext cx="7708717" cy="13674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review.mp4" descr="preview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4127502" y="3424"/>
            <a:ext cx="7711397" cy="13709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7000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67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968999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01"/>
          <p:cNvSpPr txBox="1"/>
          <p:nvPr>
            <p:ph type="title"/>
          </p:nvPr>
        </p:nvSpPr>
        <p:spPr>
          <a:xfrm>
            <a:off x="4833937" y="1393031"/>
            <a:ext cx="14716128" cy="4643438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Comunidad Fuse</a:t>
            </a:r>
          </a:p>
        </p:txBody>
      </p:sp>
      <p:pic>
        <p:nvPicPr>
          <p:cNvPr id="241" name="slack-icon-10.png" descr="slack-icon-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6515" y="5576823"/>
            <a:ext cx="4375549" cy="437554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03"/>
          <p:cNvSpPr txBox="1"/>
          <p:nvPr/>
        </p:nvSpPr>
        <p:spPr>
          <a:xfrm>
            <a:off x="11455340" y="6308859"/>
            <a:ext cx="5806948" cy="291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18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Slack</a:t>
            </a:r>
          </a:p>
        </p:txBody>
      </p:sp>
      <p:sp>
        <p:nvSpPr>
          <p:cNvPr id="243" name="Shape 204"/>
          <p:cNvSpPr txBox="1"/>
          <p:nvPr/>
        </p:nvSpPr>
        <p:spPr>
          <a:xfrm>
            <a:off x="5732460" y="11215688"/>
            <a:ext cx="12919075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2470 miembros | 42 somos de habla hispana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04"/>
          <p:cNvSpPr txBox="1"/>
          <p:nvPr/>
        </p:nvSpPr>
        <p:spPr>
          <a:xfrm>
            <a:off x="3837530" y="6405563"/>
            <a:ext cx="6331585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Antes de comenzar…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04"/>
          <p:cNvSpPr txBox="1"/>
          <p:nvPr/>
        </p:nvSpPr>
        <p:spPr>
          <a:xfrm>
            <a:off x="3837530" y="6405563"/>
            <a:ext cx="6331585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Antes de comenzar…</a:t>
            </a:r>
          </a:p>
        </p:txBody>
      </p:sp>
      <p:sp>
        <p:nvSpPr>
          <p:cNvPr id="248" name="Shape 204"/>
          <p:cNvSpPr txBox="1"/>
          <p:nvPr/>
        </p:nvSpPr>
        <p:spPr>
          <a:xfrm>
            <a:off x="10150278" y="6405563"/>
            <a:ext cx="5167630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un poco de teoría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37"/>
          <p:cNvSpPr txBox="1"/>
          <p:nvPr>
            <p:ph type="title"/>
          </p:nvPr>
        </p:nvSpPr>
        <p:spPr>
          <a:xfrm>
            <a:off x="6087993" y="6166172"/>
            <a:ext cx="12208014" cy="1383656"/>
          </a:xfrm>
          <a:prstGeom prst="rect">
            <a:avLst/>
          </a:prstGeom>
        </p:spPr>
        <p:txBody>
          <a:bodyPr/>
          <a:lstStyle>
            <a:lvl1pPr defTabSz="673655">
              <a:defRPr sz="8000"/>
            </a:lvl1pPr>
          </a:lstStyle>
          <a:p>
            <a:pPr/>
            <a:r>
              <a:t>¿Qué vamos a crear?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09"/>
          <p:cNvSpPr txBox="1"/>
          <p:nvPr/>
        </p:nvSpPr>
        <p:spPr>
          <a:xfrm>
            <a:off x="3741204" y="692148"/>
            <a:ext cx="4423841" cy="1425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8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ux:Name</a:t>
            </a:r>
          </a:p>
        </p:txBody>
      </p:sp>
      <p:sp>
        <p:nvSpPr>
          <p:cNvPr id="251" name="Shape 210"/>
          <p:cNvSpPr txBox="1"/>
          <p:nvPr/>
        </p:nvSpPr>
        <p:spPr>
          <a:xfrm>
            <a:off x="4219750" y="4942428"/>
            <a:ext cx="8180101" cy="242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ux:Name es el identificador único de un elemento, no puede ser repetido.</a:t>
            </a:r>
          </a:p>
        </p:txBody>
      </p:sp>
      <p:pic>
        <p:nvPicPr>
          <p:cNvPr id="252" name="Captura de pantalla 2016-11-22 a las 9.45.28.png" descr="Captura de pantalla 2016-11-22 a las 9.45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0194421"/>
            <a:ext cx="18288000" cy="3595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13"/>
          <p:cNvSpPr txBox="1"/>
          <p:nvPr/>
        </p:nvSpPr>
        <p:spPr>
          <a:xfrm>
            <a:off x="3741204" y="692148"/>
            <a:ext cx="4423841" cy="1425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8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ux:Name</a:t>
            </a:r>
          </a:p>
        </p:txBody>
      </p:sp>
      <p:sp>
        <p:nvSpPr>
          <p:cNvPr id="255" name="Shape 214"/>
          <p:cNvSpPr txBox="1"/>
          <p:nvPr/>
        </p:nvSpPr>
        <p:spPr>
          <a:xfrm>
            <a:off x="4219750" y="4942428"/>
            <a:ext cx="8180101" cy="242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ux:Name es el identificador único de un elemento, no puede ser repetido.</a:t>
            </a:r>
          </a:p>
        </p:txBody>
      </p:sp>
      <p:pic>
        <p:nvPicPr>
          <p:cNvPr id="256" name="name.mov" descr="name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787239" y="2712655"/>
            <a:ext cx="5419658" cy="8094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hone-png-17031.png" descr="phone-png-170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15576" y="-1225622"/>
            <a:ext cx="14673687" cy="15220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83333" fill="hold"/>
                                        <p:tgtEl>
                                          <p:spTgt spid="2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Captura de pantalla 2016-11-21 a las 21.06.23.png" descr="Captura de pantalla 2016-11-21 a las 21.06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9601" y="3497176"/>
            <a:ext cx="5142351" cy="7350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Captura de pantalla 2016-11-21 a las 21.07.02.png" descr="Captura de pantalla 2016-11-21 a las 21.07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5136" y="2860307"/>
            <a:ext cx="10863455" cy="322509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20"/>
          <p:cNvSpPr txBox="1"/>
          <p:nvPr/>
        </p:nvSpPr>
        <p:spPr>
          <a:xfrm>
            <a:off x="3830280" y="692148"/>
            <a:ext cx="4245687" cy="1425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8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ux:Class</a:t>
            </a:r>
          </a:p>
        </p:txBody>
      </p:sp>
      <p:sp>
        <p:nvSpPr>
          <p:cNvPr id="262" name="Shape 221"/>
          <p:cNvSpPr txBox="1"/>
          <p:nvPr/>
        </p:nvSpPr>
        <p:spPr>
          <a:xfrm>
            <a:off x="4896815" y="6844251"/>
            <a:ext cx="8180099" cy="471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Crea una clase de un elementos que puede ser usado llamándolo como una propia etiqueta la cual heredará las propiedades del padre.</a:t>
            </a:r>
          </a:p>
        </p:txBody>
      </p:sp>
      <p:pic>
        <p:nvPicPr>
          <p:cNvPr id="263" name="phone-png-17031.png" descr="phone-png-170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5984" y="-3"/>
            <a:ext cx="13716004" cy="13716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24"/>
          <p:cNvSpPr txBox="1"/>
          <p:nvPr>
            <p:ph type="title" idx="4294967295"/>
          </p:nvPr>
        </p:nvSpPr>
        <p:spPr>
          <a:xfrm>
            <a:off x="4030264" y="299171"/>
            <a:ext cx="16323472" cy="2039698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Navegando entre vistas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26"/>
          <p:cNvSpPr txBox="1"/>
          <p:nvPr>
            <p:ph type="title"/>
          </p:nvPr>
        </p:nvSpPr>
        <p:spPr>
          <a:xfrm>
            <a:off x="4030264" y="299171"/>
            <a:ext cx="16323472" cy="2039698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Navegando entre vistas</a:t>
            </a:r>
          </a:p>
        </p:txBody>
      </p:sp>
      <p:pic>
        <p:nvPicPr>
          <p:cNvPr id="268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546" y="2272374"/>
            <a:ext cx="5057283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18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30"/>
          <p:cNvSpPr txBox="1"/>
          <p:nvPr>
            <p:ph type="title"/>
          </p:nvPr>
        </p:nvSpPr>
        <p:spPr>
          <a:xfrm>
            <a:off x="4030264" y="299171"/>
            <a:ext cx="16323472" cy="2039698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Navegando entre vistas</a:t>
            </a:r>
          </a:p>
        </p:txBody>
      </p:sp>
      <p:pic>
        <p:nvPicPr>
          <p:cNvPr id="272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546" y="2272374"/>
            <a:ext cx="5057283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18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06376" y="2272374"/>
            <a:ext cx="5057284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Captura de pantalla 2016-11-22 a las 10.50.36-enhanced.png" descr="Captura de pantalla 2016-11-22 a las 10.50.36-enhanced.png"/>
          <p:cNvPicPr>
            <a:picLocks noChangeAspect="1"/>
          </p:cNvPicPr>
          <p:nvPr/>
        </p:nvPicPr>
        <p:blipFill>
          <a:blip r:embed="rId4">
            <a:extLst/>
          </a:blip>
          <a:srcRect l="0" t="2618" r="0" b="2616"/>
          <a:stretch>
            <a:fillRect/>
          </a:stretch>
        </p:blipFill>
        <p:spPr>
          <a:xfrm>
            <a:off x="1747801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35"/>
          <p:cNvSpPr/>
          <p:nvPr/>
        </p:nvSpPr>
        <p:spPr>
          <a:xfrm>
            <a:off x="7079008" y="5252268"/>
            <a:ext cx="957918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7" name="Shape 236"/>
          <p:cNvSpPr txBox="1"/>
          <p:nvPr/>
        </p:nvSpPr>
        <p:spPr>
          <a:xfrm>
            <a:off x="9365412" y="3822230"/>
            <a:ext cx="5731510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router.goto(gumus);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38"/>
          <p:cNvSpPr txBox="1"/>
          <p:nvPr>
            <p:ph type="title"/>
          </p:nvPr>
        </p:nvSpPr>
        <p:spPr>
          <a:xfrm>
            <a:off x="4030264" y="299171"/>
            <a:ext cx="16323472" cy="2039698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Navegando entre vistas</a:t>
            </a:r>
          </a:p>
        </p:txBody>
      </p:sp>
      <p:pic>
        <p:nvPicPr>
          <p:cNvPr id="280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546" y="2272374"/>
            <a:ext cx="5057283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18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06376" y="2272374"/>
            <a:ext cx="5057284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Captura de pantalla 2016-11-22 a las 10.50.36-enhanced.png" descr="Captura de pantalla 2016-11-22 a las 10.50.36-enhanced.png"/>
          <p:cNvPicPr>
            <a:picLocks noChangeAspect="1"/>
          </p:cNvPicPr>
          <p:nvPr/>
        </p:nvPicPr>
        <p:blipFill>
          <a:blip r:embed="rId4">
            <a:extLst/>
          </a:blip>
          <a:srcRect l="0" t="2618" r="0" b="2616"/>
          <a:stretch>
            <a:fillRect/>
          </a:stretch>
        </p:blipFill>
        <p:spPr>
          <a:xfrm>
            <a:off x="1747801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43"/>
          <p:cNvSpPr/>
          <p:nvPr/>
        </p:nvSpPr>
        <p:spPr>
          <a:xfrm>
            <a:off x="7079008" y="5252268"/>
            <a:ext cx="957918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Shape 244"/>
          <p:cNvSpPr txBox="1"/>
          <p:nvPr/>
        </p:nvSpPr>
        <p:spPr>
          <a:xfrm>
            <a:off x="9365412" y="3822230"/>
            <a:ext cx="5731510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router.goto(gumus);</a:t>
            </a:r>
          </a:p>
        </p:txBody>
      </p:sp>
      <p:pic>
        <p:nvPicPr>
          <p:cNvPr id="286" name="Captura de pantalla 2016-11-22 a las 11.08.46.png" descr="Captura de pantalla 2016-11-22 a las 11.08.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43484" y="8781892"/>
            <a:ext cx="10309471" cy="1400994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46"/>
          <p:cNvSpPr txBox="1"/>
          <p:nvPr/>
        </p:nvSpPr>
        <p:spPr>
          <a:xfrm>
            <a:off x="4630600" y="8173208"/>
            <a:ext cx="5818632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3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Animación al destruir la vista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48"/>
          <p:cNvSpPr txBox="1"/>
          <p:nvPr>
            <p:ph type="title"/>
          </p:nvPr>
        </p:nvSpPr>
        <p:spPr>
          <a:xfrm>
            <a:off x="4030264" y="299171"/>
            <a:ext cx="16323472" cy="2039698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Navegando entre vistas</a:t>
            </a:r>
          </a:p>
        </p:txBody>
      </p:sp>
      <p:pic>
        <p:nvPicPr>
          <p:cNvPr id="290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546" y="2272374"/>
            <a:ext cx="5057283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18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06376" y="2272374"/>
            <a:ext cx="5057284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Captura de pantalla 2016-11-22 a las 10.50.36-enhanced.png" descr="Captura de pantalla 2016-11-22 a las 10.50.36-enhanced.png"/>
          <p:cNvPicPr>
            <a:picLocks noChangeAspect="1"/>
          </p:cNvPicPr>
          <p:nvPr/>
        </p:nvPicPr>
        <p:blipFill>
          <a:blip r:embed="rId4">
            <a:extLst/>
          </a:blip>
          <a:srcRect l="0" t="2618" r="0" b="2616"/>
          <a:stretch>
            <a:fillRect/>
          </a:stretch>
        </p:blipFill>
        <p:spPr>
          <a:xfrm>
            <a:off x="1747801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53"/>
          <p:cNvSpPr/>
          <p:nvPr/>
        </p:nvSpPr>
        <p:spPr>
          <a:xfrm>
            <a:off x="7079008" y="5252268"/>
            <a:ext cx="957918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Shape 254"/>
          <p:cNvSpPr txBox="1"/>
          <p:nvPr/>
        </p:nvSpPr>
        <p:spPr>
          <a:xfrm>
            <a:off x="9365412" y="3822230"/>
            <a:ext cx="5731510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router.goto(gumus);</a:t>
            </a:r>
          </a:p>
        </p:txBody>
      </p:sp>
      <p:pic>
        <p:nvPicPr>
          <p:cNvPr id="296" name="Captura de pantalla 2016-11-22 a las 11.08.46.png" descr="Captura de pantalla 2016-11-22 a las 11.08.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43484" y="8781892"/>
            <a:ext cx="10309471" cy="1400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Captura de pantalla 2016-11-22 a las 11.09.20.png" descr="Captura de pantalla 2016-11-22 a las 11.09.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56335" y="11574822"/>
            <a:ext cx="10309471" cy="1547213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57"/>
          <p:cNvSpPr txBox="1"/>
          <p:nvPr/>
        </p:nvSpPr>
        <p:spPr>
          <a:xfrm>
            <a:off x="4630600" y="8173208"/>
            <a:ext cx="5818632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3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Animación al destruir la vista </a:t>
            </a:r>
          </a:p>
        </p:txBody>
      </p:sp>
      <p:sp>
        <p:nvSpPr>
          <p:cNvPr id="299" name="Shape 258"/>
          <p:cNvSpPr txBox="1"/>
          <p:nvPr/>
        </p:nvSpPr>
        <p:spPr>
          <a:xfrm>
            <a:off x="12885282" y="11018611"/>
            <a:ext cx="6651574" cy="66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3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Animación al crear la nueva vista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260"/>
          <p:cNvSpPr txBox="1"/>
          <p:nvPr>
            <p:ph type="title"/>
          </p:nvPr>
        </p:nvSpPr>
        <p:spPr>
          <a:xfrm>
            <a:off x="4030264" y="299171"/>
            <a:ext cx="16323472" cy="2039698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Navegando entre vistas</a:t>
            </a:r>
          </a:p>
        </p:txBody>
      </p:sp>
      <p:pic>
        <p:nvPicPr>
          <p:cNvPr id="302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546" y="2272374"/>
            <a:ext cx="5057283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18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264"/>
          <p:cNvSpPr txBox="1"/>
          <p:nvPr>
            <p:ph type="title"/>
          </p:nvPr>
        </p:nvSpPr>
        <p:spPr>
          <a:xfrm>
            <a:off x="4030264" y="299171"/>
            <a:ext cx="16323472" cy="2039698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Navegando entre vistas</a:t>
            </a:r>
          </a:p>
        </p:txBody>
      </p:sp>
      <p:pic>
        <p:nvPicPr>
          <p:cNvPr id="306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546" y="2272374"/>
            <a:ext cx="5057283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18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267"/>
          <p:cNvSpPr/>
          <p:nvPr/>
        </p:nvSpPr>
        <p:spPr>
          <a:xfrm>
            <a:off x="7079008" y="5252268"/>
            <a:ext cx="957918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9" name="Shape 268"/>
          <p:cNvSpPr txBox="1"/>
          <p:nvPr/>
        </p:nvSpPr>
        <p:spPr>
          <a:xfrm>
            <a:off x="9294928" y="3822230"/>
            <a:ext cx="5872480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router.push(gumus);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video_2017-10-19_13-39-19.mp4" descr="video_2017-10-19_13-39-19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334375" y="0"/>
            <a:ext cx="771525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0666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270"/>
          <p:cNvSpPr/>
          <p:nvPr/>
        </p:nvSpPr>
        <p:spPr>
          <a:xfrm>
            <a:off x="18087474" y="2476544"/>
            <a:ext cx="1596370" cy="43722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12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2232" y="1976453"/>
            <a:ext cx="5057283" cy="568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33868" y="3344381"/>
            <a:ext cx="1914012" cy="322393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273"/>
          <p:cNvSpPr/>
          <p:nvPr/>
        </p:nvSpPr>
        <p:spPr>
          <a:xfrm>
            <a:off x="17234450" y="3286133"/>
            <a:ext cx="1785941" cy="43722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5" name="Shape 274"/>
          <p:cNvSpPr txBox="1"/>
          <p:nvPr>
            <p:ph type="title"/>
          </p:nvPr>
        </p:nvSpPr>
        <p:spPr>
          <a:xfrm>
            <a:off x="4030264" y="299171"/>
            <a:ext cx="16323472" cy="2039698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Navegando entre vistas</a:t>
            </a:r>
          </a:p>
        </p:txBody>
      </p:sp>
      <p:pic>
        <p:nvPicPr>
          <p:cNvPr id="316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546" y="2272374"/>
            <a:ext cx="5057283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18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98779" y="2411600"/>
            <a:ext cx="5057283" cy="568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Captura de pantalla 2016-11-22 a las 10.50.36-enhanced.png" descr="Captura de pantalla 2016-11-22 a las 10.50.36-enhanced.png"/>
          <p:cNvPicPr>
            <a:picLocks noChangeAspect="1"/>
          </p:cNvPicPr>
          <p:nvPr/>
        </p:nvPicPr>
        <p:blipFill>
          <a:blip r:embed="rId4">
            <a:extLst/>
          </a:blip>
          <a:srcRect l="0" t="2618" r="0" b="2616"/>
          <a:stretch>
            <a:fillRect/>
          </a:stretch>
        </p:blipFill>
        <p:spPr>
          <a:xfrm>
            <a:off x="17170412" y="3779527"/>
            <a:ext cx="1914013" cy="3223935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279"/>
          <p:cNvSpPr/>
          <p:nvPr/>
        </p:nvSpPr>
        <p:spPr>
          <a:xfrm>
            <a:off x="7079008" y="5252268"/>
            <a:ext cx="957918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1" name="Shape 280"/>
          <p:cNvSpPr txBox="1"/>
          <p:nvPr/>
        </p:nvSpPr>
        <p:spPr>
          <a:xfrm>
            <a:off x="9294928" y="3822230"/>
            <a:ext cx="5872480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router.push(gumus);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282"/>
          <p:cNvSpPr/>
          <p:nvPr/>
        </p:nvSpPr>
        <p:spPr>
          <a:xfrm>
            <a:off x="18087474" y="2476544"/>
            <a:ext cx="1596370" cy="43722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24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2232" y="1976453"/>
            <a:ext cx="5057283" cy="568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33868" y="3344381"/>
            <a:ext cx="1914012" cy="3223936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285"/>
          <p:cNvSpPr/>
          <p:nvPr/>
        </p:nvSpPr>
        <p:spPr>
          <a:xfrm>
            <a:off x="17234450" y="3286133"/>
            <a:ext cx="1785941" cy="43722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7" name="Shape 286"/>
          <p:cNvSpPr txBox="1"/>
          <p:nvPr>
            <p:ph type="title"/>
          </p:nvPr>
        </p:nvSpPr>
        <p:spPr>
          <a:xfrm>
            <a:off x="4030264" y="299171"/>
            <a:ext cx="16323472" cy="2039698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Navegando entre vistas</a:t>
            </a:r>
          </a:p>
        </p:txBody>
      </p:sp>
      <p:pic>
        <p:nvPicPr>
          <p:cNvPr id="328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546" y="2272374"/>
            <a:ext cx="5057283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18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98779" y="2411600"/>
            <a:ext cx="5057283" cy="568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Captura de pantalla 2016-11-22 a las 10.50.36-enhanced.png" descr="Captura de pantalla 2016-11-22 a las 10.50.36-enhanced.png"/>
          <p:cNvPicPr>
            <a:picLocks noChangeAspect="1"/>
          </p:cNvPicPr>
          <p:nvPr/>
        </p:nvPicPr>
        <p:blipFill>
          <a:blip r:embed="rId4">
            <a:extLst/>
          </a:blip>
          <a:srcRect l="0" t="2618" r="0" b="2616"/>
          <a:stretch>
            <a:fillRect/>
          </a:stretch>
        </p:blipFill>
        <p:spPr>
          <a:xfrm>
            <a:off x="17170412" y="3779527"/>
            <a:ext cx="1914013" cy="3223935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291"/>
          <p:cNvSpPr/>
          <p:nvPr/>
        </p:nvSpPr>
        <p:spPr>
          <a:xfrm>
            <a:off x="7079008" y="5252268"/>
            <a:ext cx="957918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3" name="Shape 292"/>
          <p:cNvSpPr txBox="1"/>
          <p:nvPr/>
        </p:nvSpPr>
        <p:spPr>
          <a:xfrm>
            <a:off x="9294928" y="3822230"/>
            <a:ext cx="5872480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router.push(gumus);</a:t>
            </a:r>
          </a:p>
        </p:txBody>
      </p:sp>
      <p:pic>
        <p:nvPicPr>
          <p:cNvPr id="334" name="Captura de pantalla 2016-11-22 a las 11.12.15.png" descr="Captura de pantalla 2016-11-22 a las 11.12.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98087" y="8885794"/>
            <a:ext cx="9846282" cy="1389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Captura de pantalla 2016-11-22 a las 11.09.20.png" descr="Captura de pantalla 2016-11-22 a las 11.09.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47089" y="11228306"/>
            <a:ext cx="11317160" cy="1698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296"/>
          <p:cNvSpPr/>
          <p:nvPr/>
        </p:nvSpPr>
        <p:spPr>
          <a:xfrm>
            <a:off x="18087474" y="2476544"/>
            <a:ext cx="1596370" cy="43722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38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2232" y="1976453"/>
            <a:ext cx="5057283" cy="568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33868" y="3344381"/>
            <a:ext cx="1914012" cy="3223936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299"/>
          <p:cNvSpPr/>
          <p:nvPr/>
        </p:nvSpPr>
        <p:spPr>
          <a:xfrm>
            <a:off x="17234450" y="3286133"/>
            <a:ext cx="1785941" cy="43722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41" name="Shape 300"/>
          <p:cNvSpPr txBox="1"/>
          <p:nvPr>
            <p:ph type="title"/>
          </p:nvPr>
        </p:nvSpPr>
        <p:spPr>
          <a:xfrm>
            <a:off x="4030264" y="299171"/>
            <a:ext cx="16323472" cy="2039698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Navegando entre vistas</a:t>
            </a:r>
          </a:p>
        </p:txBody>
      </p:sp>
      <p:pic>
        <p:nvPicPr>
          <p:cNvPr id="342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546" y="2272374"/>
            <a:ext cx="5057283" cy="568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182" y="3640299"/>
            <a:ext cx="1914013" cy="3223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98779" y="2411600"/>
            <a:ext cx="5057283" cy="568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Captura de pantalla 2016-11-22 a las 10.50.36-enhanced.png" descr="Captura de pantalla 2016-11-22 a las 10.50.36-enhanced.png"/>
          <p:cNvPicPr>
            <a:picLocks noChangeAspect="1"/>
          </p:cNvPicPr>
          <p:nvPr/>
        </p:nvPicPr>
        <p:blipFill>
          <a:blip r:embed="rId4">
            <a:extLst/>
          </a:blip>
          <a:srcRect l="0" t="2618" r="0" b="2616"/>
          <a:stretch>
            <a:fillRect/>
          </a:stretch>
        </p:blipFill>
        <p:spPr>
          <a:xfrm>
            <a:off x="17170412" y="3779527"/>
            <a:ext cx="1914013" cy="3223935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05"/>
          <p:cNvSpPr/>
          <p:nvPr/>
        </p:nvSpPr>
        <p:spPr>
          <a:xfrm>
            <a:off x="7079008" y="5252268"/>
            <a:ext cx="957918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7" name="Shape 306"/>
          <p:cNvSpPr txBox="1"/>
          <p:nvPr/>
        </p:nvSpPr>
        <p:spPr>
          <a:xfrm rot="20545481">
            <a:off x="9876905" y="8256007"/>
            <a:ext cx="4708525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router.goBack();</a:t>
            </a:r>
          </a:p>
        </p:txBody>
      </p:sp>
      <p:sp>
        <p:nvSpPr>
          <p:cNvPr id="348" name="Shape 307"/>
          <p:cNvSpPr txBox="1"/>
          <p:nvPr/>
        </p:nvSpPr>
        <p:spPr>
          <a:xfrm>
            <a:off x="9294928" y="3822230"/>
            <a:ext cx="5872480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router.push(gumus);</a:t>
            </a:r>
          </a:p>
        </p:txBody>
      </p:sp>
      <p:pic>
        <p:nvPicPr>
          <p:cNvPr id="349" name="phone-png-17031.png" descr="phone-png-170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546" y="7947910"/>
            <a:ext cx="5057283" cy="568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Captura de pantalla 2016-11-22 a las 10.47.46.png" descr="Captura de pantalla 2016-11-22 a las 10.4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182" y="9315835"/>
            <a:ext cx="1914014" cy="3223937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10"/>
          <p:cNvSpPr/>
          <p:nvPr/>
        </p:nvSpPr>
        <p:spPr>
          <a:xfrm flipH="1">
            <a:off x="7397134" y="8085728"/>
            <a:ext cx="9584452" cy="296585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12"/>
          <p:cNvSpPr txBox="1"/>
          <p:nvPr>
            <p:ph type="title"/>
          </p:nvPr>
        </p:nvSpPr>
        <p:spPr>
          <a:xfrm>
            <a:off x="7999452" y="5897147"/>
            <a:ext cx="8385094" cy="1921706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Observable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14"/>
          <p:cNvSpPr txBox="1"/>
          <p:nvPr>
            <p:ph type="title"/>
          </p:nvPr>
        </p:nvSpPr>
        <p:spPr>
          <a:xfrm>
            <a:off x="7999452" y="914381"/>
            <a:ext cx="8385094" cy="1921706"/>
          </a:xfrm>
          <a:prstGeom prst="rect">
            <a:avLst/>
          </a:prstGeom>
        </p:spPr>
        <p:txBody>
          <a:bodyPr/>
          <a:lstStyle/>
          <a:p>
            <a:pPr/>
            <a:r>
              <a:t>Observable</a:t>
            </a:r>
          </a:p>
        </p:txBody>
      </p:sp>
      <p:sp>
        <p:nvSpPr>
          <p:cNvPr id="356" name="Shape 315"/>
          <p:cNvSpPr txBox="1"/>
          <p:nvPr/>
        </p:nvSpPr>
        <p:spPr>
          <a:xfrm>
            <a:off x="7160457" y="3536252"/>
            <a:ext cx="10063088" cy="1489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 b="1"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Un Observable representa un valor </a:t>
            </a:r>
          </a:p>
          <a:p>
            <a:pPr>
              <a:defRPr b="1"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que se puede observar desde la vista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17"/>
          <p:cNvSpPr txBox="1"/>
          <p:nvPr>
            <p:ph type="title"/>
          </p:nvPr>
        </p:nvSpPr>
        <p:spPr>
          <a:xfrm>
            <a:off x="7999452" y="914381"/>
            <a:ext cx="8385094" cy="1921706"/>
          </a:xfrm>
          <a:prstGeom prst="rect">
            <a:avLst/>
          </a:prstGeom>
        </p:spPr>
        <p:txBody>
          <a:bodyPr/>
          <a:lstStyle/>
          <a:p>
            <a:pPr/>
            <a:r>
              <a:t>Observable</a:t>
            </a:r>
          </a:p>
        </p:txBody>
      </p:sp>
      <p:sp>
        <p:nvSpPr>
          <p:cNvPr id="359" name="Shape 318"/>
          <p:cNvSpPr txBox="1"/>
          <p:nvPr/>
        </p:nvSpPr>
        <p:spPr>
          <a:xfrm>
            <a:off x="7160457" y="3536252"/>
            <a:ext cx="10063088" cy="1489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 b="1"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Un Observable representa un valor </a:t>
            </a:r>
          </a:p>
          <a:p>
            <a:pPr>
              <a:defRPr b="1"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que se puede observar desde la vista</a:t>
            </a:r>
          </a:p>
        </p:txBody>
      </p:sp>
      <p:pic>
        <p:nvPicPr>
          <p:cNvPr id="360" name="Captura de pantalla 2016-11-22 a las 13.11.15.png" descr="Captura de pantalla 2016-11-22 a las 13.11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7018" y="5725493"/>
            <a:ext cx="10948780" cy="5728171"/>
          </a:xfrm>
          <a:prstGeom prst="rect">
            <a:avLst/>
          </a:prstGeom>
          <a:ln w="12700">
            <a:miter lim="400000"/>
          </a:ln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21"/>
          <p:cNvSpPr txBox="1"/>
          <p:nvPr>
            <p:ph type="title"/>
          </p:nvPr>
        </p:nvSpPr>
        <p:spPr>
          <a:xfrm>
            <a:off x="7999452" y="914381"/>
            <a:ext cx="8385094" cy="1921706"/>
          </a:xfrm>
          <a:prstGeom prst="rect">
            <a:avLst/>
          </a:prstGeom>
        </p:spPr>
        <p:txBody>
          <a:bodyPr/>
          <a:lstStyle/>
          <a:p>
            <a:pPr/>
            <a:r>
              <a:t>Observable</a:t>
            </a:r>
          </a:p>
        </p:txBody>
      </p:sp>
      <p:sp>
        <p:nvSpPr>
          <p:cNvPr id="363" name="Shape 322"/>
          <p:cNvSpPr txBox="1"/>
          <p:nvPr/>
        </p:nvSpPr>
        <p:spPr>
          <a:xfrm>
            <a:off x="4350221" y="3872801"/>
            <a:ext cx="15683557" cy="81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b="1" sz="4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Un Observable representa un valor que se puede observar</a:t>
            </a:r>
          </a:p>
        </p:txBody>
      </p:sp>
      <p:pic>
        <p:nvPicPr>
          <p:cNvPr id="364" name="Captura de pantalla 2016-11-22 a las 13.11.15.png" descr="Captura de pantalla 2016-11-22 a las 13.11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7018" y="5725491"/>
            <a:ext cx="10948780" cy="5728174"/>
          </a:xfrm>
          <a:prstGeom prst="rect">
            <a:avLst/>
          </a:prstGeom>
          <a:ln w="12700">
            <a:miter lim="400000"/>
          </a:ln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  <p:pic>
        <p:nvPicPr>
          <p:cNvPr id="365" name="phone-png-17031.png" descr="phone-png-170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6867" y="3995323"/>
            <a:ext cx="13716002" cy="1371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Captura de pantalla 2016-11-22 a las 13.13.02.png" descr="Captura de pantalla 2016-11-22 a las 13.13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10899" y="7577049"/>
            <a:ext cx="5039375" cy="6147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206"/>
          <p:cNvSpPr txBox="1"/>
          <p:nvPr>
            <p:ph type="title"/>
          </p:nvPr>
        </p:nvSpPr>
        <p:spPr>
          <a:xfrm>
            <a:off x="4833937" y="988218"/>
            <a:ext cx="14716128" cy="4643440"/>
          </a:xfrm>
          <a:prstGeom prst="rect">
            <a:avLst/>
          </a:prstGeom>
        </p:spPr>
        <p:txBody>
          <a:bodyPr/>
          <a:lstStyle/>
          <a:p>
            <a:pPr/>
            <a:r>
              <a:t>¡Al lio!</a:t>
            </a:r>
          </a:p>
        </p:txBody>
      </p:sp>
      <p:pic>
        <p:nvPicPr>
          <p:cNvPr id="369" name="40f4a53b243411e246d7af7e24160e51.gif" descr="40f4a53b243411e246d7af7e24160e5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5522" y="5192682"/>
            <a:ext cx="13197827" cy="74237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fusetools.com_.png" descr="fusetools.com_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4227" y="4092418"/>
            <a:ext cx="10535544" cy="5531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1-juMNgqbzs7o_Jrgm8ZpIJw.jpeg" descr="1-juMNgqbzs7o_Jrgm8ZpIJw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135" t="0" r="26134" b="0"/>
          <a:stretch>
            <a:fillRect/>
          </a:stretch>
        </p:blipFill>
        <p:spPr>
          <a:xfrm>
            <a:off x="10265188" y="4199929"/>
            <a:ext cx="6556228" cy="7726982"/>
          </a:xfrm>
          <a:prstGeom prst="rect">
            <a:avLst/>
          </a:prstGeom>
        </p:spPr>
      </p:pic>
      <p:sp>
        <p:nvSpPr>
          <p:cNvPr id="148" name="Shape 143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/>
          <a:p>
            <a:pPr/>
            <a:r>
              <a:t>¿Qué es Fuse?</a:t>
            </a:r>
          </a:p>
        </p:txBody>
      </p:sp>
      <p:sp>
        <p:nvSpPr>
          <p:cNvPr id="149" name="Shape 144"/>
          <p:cNvSpPr txBox="1"/>
          <p:nvPr>
            <p:ph type="body" sz="quarter" idx="1"/>
          </p:nvPr>
        </p:nvSpPr>
        <p:spPr>
          <a:xfrm>
            <a:off x="1742827" y="3643311"/>
            <a:ext cx="7500940" cy="8840393"/>
          </a:xfrm>
          <a:prstGeom prst="rect">
            <a:avLst/>
          </a:prstGeom>
        </p:spPr>
        <p:txBody>
          <a:bodyPr/>
          <a:lstStyle/>
          <a:p>
            <a:pPr marL="360948" indent="-360948" defTabSz="635863">
              <a:spcBef>
                <a:spcPts val="3300"/>
              </a:spcBef>
              <a:defRPr sz="3268"/>
            </a:pPr>
            <a:r>
              <a:t>Fuse es un conjunto de herramientas para el desarrollo de aplicaciones nativas.</a:t>
            </a:r>
          </a:p>
          <a:p>
            <a:pPr marL="360948" indent="-360948" defTabSz="635863">
              <a:spcBef>
                <a:spcPts val="3300"/>
              </a:spcBef>
              <a:defRPr sz="3268"/>
            </a:pPr>
            <a:r>
              <a:t>Fuse puede ser utilizado tanto para el prototipado como para crear aplicaciones finales totalmente funcionales.</a:t>
            </a:r>
          </a:p>
          <a:p>
            <a:pPr marL="400213" indent="-400213" defTabSz="706516">
              <a:spcBef>
                <a:spcPts val="3800"/>
              </a:spcBef>
              <a:defRPr sz="3268"/>
            </a:pPr>
            <a:r>
              <a:t>Fuse actualmente está en la versión 1.3. Aunque aún queda mucho por hacer es un producto maduro.</a:t>
            </a:r>
          </a:p>
          <a:p>
            <a:pPr marL="400213" indent="-400213" defTabSz="706516">
              <a:spcBef>
                <a:spcPts val="3800"/>
              </a:spcBef>
              <a:defRPr sz="3268"/>
            </a:pPr>
            <a:r>
              <a:t>Fuse Tools es totalmente gratis. Aunque dispone de planes premium.</a:t>
            </a:r>
          </a:p>
          <a:p>
            <a:pPr marL="400213" indent="-400213" defTabSz="706516">
              <a:spcBef>
                <a:spcPts val="3800"/>
              </a:spcBef>
              <a:defRPr sz="3268"/>
            </a:pPr>
            <a:r>
              <a:t>Es de código abierto.</a:t>
            </a:r>
          </a:p>
        </p:txBody>
      </p:sp>
      <p:pic>
        <p:nvPicPr>
          <p:cNvPr id="150" name="fuse_multiple_devices.jpg" descr="fuse_multiple_devices.jpg"/>
          <p:cNvPicPr>
            <a:picLocks noChangeAspect="1"/>
          </p:cNvPicPr>
          <p:nvPr/>
        </p:nvPicPr>
        <p:blipFill>
          <a:blip r:embed="rId3">
            <a:extLst/>
          </a:blip>
          <a:srcRect l="26135" t="0" r="26134" b="0"/>
          <a:stretch>
            <a:fillRect/>
          </a:stretch>
        </p:blipFill>
        <p:spPr>
          <a:xfrm>
            <a:off x="17182586" y="4199929"/>
            <a:ext cx="6556521" cy="7727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47"/>
          <p:cNvSpPr txBox="1"/>
          <p:nvPr>
            <p:ph type="title"/>
          </p:nvPr>
        </p:nvSpPr>
        <p:spPr>
          <a:xfrm>
            <a:off x="4387453" y="357186"/>
            <a:ext cx="15609094" cy="3036097"/>
          </a:xfrm>
          <a:prstGeom prst="rect">
            <a:avLst/>
          </a:prstGeom>
        </p:spPr>
        <p:txBody>
          <a:bodyPr/>
          <a:lstStyle/>
          <a:p>
            <a:pPr/>
            <a:r>
              <a:t>¿Cómo funciona Fuse?</a:t>
            </a:r>
          </a:p>
        </p:txBody>
      </p:sp>
      <p:pic>
        <p:nvPicPr>
          <p:cNvPr id="153" name="fusetools.jpg" descr="fusetool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0993" y="3509698"/>
            <a:ext cx="12562014" cy="564265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48"/>
          <p:cNvSpPr txBox="1"/>
          <p:nvPr>
            <p:ph type="body" sz="half" idx="1"/>
          </p:nvPr>
        </p:nvSpPr>
        <p:spPr>
          <a:xfrm>
            <a:off x="3993381" y="9268768"/>
            <a:ext cx="16397238" cy="4185402"/>
          </a:xfrm>
          <a:prstGeom prst="rect">
            <a:avLst/>
          </a:prstGeom>
        </p:spPr>
        <p:txBody>
          <a:bodyPr/>
          <a:lstStyle/>
          <a:p>
            <a:pPr/>
            <a:r>
              <a:t>Fuse usa UX Markup -basado en XML-, un lenguaje creado desde cero con su mira puesta en las aplicaciones móviles y de esta forma poder crear interfaces nativas, impulsada por datos, responsive y como objetivo principal…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60 fps*"/>
          <p:cNvSpPr txBox="1"/>
          <p:nvPr/>
        </p:nvSpPr>
        <p:spPr>
          <a:xfrm>
            <a:off x="8160344" y="5262562"/>
            <a:ext cx="8063310" cy="319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>
            <a:lvl1pPr>
              <a:defRPr sz="2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60 fps*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60 fps*"/>
          <p:cNvSpPr txBox="1"/>
          <p:nvPr/>
        </p:nvSpPr>
        <p:spPr>
          <a:xfrm>
            <a:off x="8160344" y="5262562"/>
            <a:ext cx="8063310" cy="319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>
            <a:lvl1pPr>
              <a:defRPr sz="2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60 fps*</a:t>
            </a:r>
          </a:p>
        </p:txBody>
      </p:sp>
      <p:sp>
        <p:nvSpPr>
          <p:cNvPr id="159" name="*No en todos los casos"/>
          <p:cNvSpPr txBox="1"/>
          <p:nvPr/>
        </p:nvSpPr>
        <p:spPr>
          <a:xfrm>
            <a:off x="10473053" y="11192827"/>
            <a:ext cx="3437890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*No en todos los casos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